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notesSlides/notesSlide6.xml" ContentType="application/vnd.openxmlformats-officedocument.presentationml.notes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047" r:id="rId2"/>
    <p:sldId id="1084" r:id="rId3"/>
    <p:sldId id="1085" r:id="rId4"/>
    <p:sldId id="1087" r:id="rId5"/>
    <p:sldId id="1090" r:id="rId6"/>
    <p:sldId id="1089" r:id="rId7"/>
    <p:sldId id="1075" r:id="rId8"/>
    <p:sldId id="1078" r:id="rId9"/>
    <p:sldId id="1079" r:id="rId10"/>
    <p:sldId id="1094" r:id="rId11"/>
    <p:sldId id="1083" r:id="rId12"/>
    <p:sldId id="1082" r:id="rId13"/>
    <p:sldId id="1077" r:id="rId14"/>
    <p:sldId id="1081" r:id="rId15"/>
    <p:sldId id="1091" r:id="rId16"/>
    <p:sldId id="1092" r:id="rId17"/>
    <p:sldId id="1093" r:id="rId18"/>
    <p:sldId id="1095" r:id="rId19"/>
    <p:sldId id="1098" r:id="rId20"/>
    <p:sldId id="1096" r:id="rId21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9686" autoAdjust="0"/>
    <p:restoredTop sz="81191" autoAdjust="0"/>
  </p:normalViewPr>
  <p:slideViewPr>
    <p:cSldViewPr>
      <p:cViewPr varScale="1">
        <p:scale>
          <a:sx n="146" d="100"/>
          <a:sy n="146" d="100"/>
        </p:scale>
        <p:origin x="-120" y="-52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4275" y="698500"/>
            <a:ext cx="4654550" cy="34909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038" y="4422775"/>
            <a:ext cx="5153025" cy="4187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6" tIns="44138" rIns="88276" bIns="44138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105254" y="6248400"/>
            <a:ext cx="1038746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Fall 2011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105254" y="6248400"/>
            <a:ext cx="1038746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Fall 2011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0"/>
            <a:ext cx="7162800" cy="27718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</a:t>
            </a:r>
            <a:b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#8 : Concurrency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2011-09-28</a:t>
            </a:r>
            <a:endParaRPr lang="en-US" sz="3200" b="1" dirty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</a:t>
            </a:r>
            <a:r>
              <a:rPr lang="en-US" sz="2000" b="1" dirty="0">
                <a:solidFill>
                  <a:schemeClr val="bg2"/>
                </a:solidFill>
                <a:latin typeface="18 VAG Rounded Bold   07390"/>
              </a:rPr>
              <a:t>Garcia</a:t>
            </a:r>
          </a:p>
          <a:p>
            <a:pPr algn="ctr">
              <a:defRPr/>
            </a:pP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 New" pitchFamily="1" charset="0"/>
              </a:rPr>
              <a:t>www.technologyreview.com/computing/38548/</a:t>
            </a:r>
            <a:endParaRPr lang="en-US" sz="28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477000" y="5943600"/>
            <a:ext cx="2590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606"/>
            <a:ext cx="8229600" cy="751994"/>
          </a:xfrm>
        </p:spPr>
        <p:txBody>
          <a:bodyPr/>
          <a:lstStyle/>
          <a:p>
            <a:r>
              <a:rPr lang="en-US" sz="3600" dirty="0" smtClean="0"/>
              <a:t>Going Multi-core Helps Energy Efficiency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03034"/>
            <a:ext cx="7848600" cy="1130566"/>
          </a:xfrm>
        </p:spPr>
        <p:txBody>
          <a:bodyPr/>
          <a:lstStyle/>
          <a:p>
            <a:r>
              <a:rPr lang="en-US" dirty="0" smtClean="0"/>
              <a:t>Power of typical integrated circuit ~ C V</a:t>
            </a:r>
            <a:r>
              <a:rPr lang="en-US" baseline="30000" dirty="0" smtClean="0"/>
              <a:t>2 </a:t>
            </a:r>
            <a:r>
              <a:rPr lang="en-US" i="1" dirty="0" smtClean="0"/>
              <a:t>f</a:t>
            </a:r>
          </a:p>
          <a:p>
            <a:pPr lvl="1"/>
            <a:r>
              <a:rPr lang="en-US" dirty="0" smtClean="0"/>
              <a:t>C = Capacitance, how well it “stores” a charge</a:t>
            </a:r>
          </a:p>
          <a:p>
            <a:pPr lvl="1"/>
            <a:r>
              <a:rPr lang="en-US" dirty="0" smtClean="0"/>
              <a:t>V = Voltage</a:t>
            </a:r>
          </a:p>
          <a:p>
            <a:pPr lvl="1"/>
            <a:r>
              <a:rPr lang="en-US" i="1" dirty="0" smtClean="0"/>
              <a:t>f</a:t>
            </a:r>
            <a:r>
              <a:rPr lang="en-US" dirty="0" smtClean="0"/>
              <a:t> = frequency. I.e., how fast clock is (e.g., 3 GHz)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68204"/>
            <a:ext cx="4584700" cy="318019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43200" y="6248400"/>
            <a:ext cx="353027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solidFill>
                  <a:srgbClr val="7FD13B"/>
                </a:solidFill>
              </a:rPr>
              <a:t>William Holt, HOT Chips 2005</a:t>
            </a:r>
            <a:endParaRPr lang="en-US" sz="1800" b="1" dirty="0">
              <a:solidFill>
                <a:srgbClr val="7FD13B"/>
              </a:solidFill>
            </a:endParaRPr>
          </a:p>
        </p:txBody>
      </p:sp>
      <p:pic>
        <p:nvPicPr>
          <p:cNvPr id="6" name="Picture 5" descr="Screen shot 2010-09-28 at 11.17.24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4400" y="3276600"/>
            <a:ext cx="1574800" cy="1390858"/>
          </a:xfrm>
          <a:prstGeom prst="rect">
            <a:avLst/>
          </a:prstGeom>
        </p:spPr>
      </p:pic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7086600" y="4648200"/>
            <a:ext cx="1948719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rgbClr val="5BC5AD"/>
                </a:solidFill>
                <a:latin typeface="18 VAG Rounded Thin   55390"/>
                <a:ea typeface="Helvetica" charset="0"/>
                <a:cs typeface="Helvetica" charset="0"/>
              </a:rPr>
              <a:t>Activity Monitor</a:t>
            </a:r>
          </a:p>
          <a:p>
            <a:pPr algn="ctr"/>
            <a:r>
              <a:rPr lang="en-US" sz="1800">
                <a:solidFill>
                  <a:srgbClr val="5BC5AD"/>
                </a:solidFill>
                <a:latin typeface="18 VAG Rounded Thin   55390"/>
                <a:ea typeface="Helvetica" charset="0"/>
                <a:cs typeface="Helvetica" charset="0"/>
              </a:rPr>
              <a:t>(on the lab Macs) shows how active your cores 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Energy &amp; Power Considerations</a:t>
            </a:r>
            <a:endParaRPr lang="en-US" dirty="0"/>
          </a:p>
        </p:txBody>
      </p:sp>
      <p:pic>
        <p:nvPicPr>
          <p:cNvPr id="5" name="Picture 4" descr="motivation-sys-base.svg.pdf"/>
          <p:cNvPicPr>
            <a:picLocks noChangeAspect="1"/>
          </p:cNvPicPr>
          <p:nvPr/>
        </p:nvPicPr>
        <p:blipFill>
          <a:blip r:embed="rId2"/>
          <a:srcRect t="35971"/>
          <a:stretch>
            <a:fillRect/>
          </a:stretch>
        </p:blipFill>
        <p:spPr>
          <a:xfrm>
            <a:off x="325196" y="2971800"/>
            <a:ext cx="8674101" cy="339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6400800"/>
            <a:ext cx="18466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62200" y="6248400"/>
            <a:ext cx="268583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/>
              <a:t>Courtesy: Chris Batten</a:t>
            </a:r>
            <a:endParaRPr lang="en-US" sz="1800" b="1" dirty="0"/>
          </a:p>
        </p:txBody>
      </p:sp>
      <p:pic>
        <p:nvPicPr>
          <p:cNvPr id="8" name="Picture 7" descr="motivation-sys-base.svg.pdf"/>
          <p:cNvPicPr>
            <a:picLocks noChangeAspect="1"/>
          </p:cNvPicPr>
          <p:nvPr/>
        </p:nvPicPr>
        <p:blipFill>
          <a:blip r:embed="rId3"/>
          <a:srcRect b="66906"/>
          <a:stretch>
            <a:fillRect/>
          </a:stretch>
        </p:blipFill>
        <p:spPr>
          <a:xfrm>
            <a:off x="317499" y="1143000"/>
            <a:ext cx="8674101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683625" cy="685800"/>
          </a:xfrm>
        </p:spPr>
        <p:txBody>
          <a:bodyPr/>
          <a:lstStyle/>
          <a:p>
            <a:r>
              <a:rPr lang="en-US" sz="3600"/>
              <a:t>Parallelism again? What’s different this time?</a:t>
            </a:r>
          </a:p>
        </p:txBody>
      </p:sp>
      <p:sp>
        <p:nvSpPr>
          <p:cNvPr id="33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82000" cy="4787465"/>
          </a:xfrm>
        </p:spPr>
        <p:txBody>
          <a:bodyPr/>
          <a:lstStyle/>
          <a:p>
            <a:pPr marL="342900" indent="-342900">
              <a:buFont typeface="Times" charset="0"/>
              <a:buNone/>
            </a:pPr>
            <a:r>
              <a:rPr lang="en-US" sz="2800" i="1" dirty="0">
                <a:latin typeface="18 VAG Rounded Thin   55390"/>
              </a:rPr>
              <a:t>	“This shift toward increasing parallelism is not a triumphant stride forward based on breakthroughs in novel software and architectures for parallelism; instead, this </a:t>
            </a:r>
            <a:r>
              <a:rPr lang="en-US" sz="2800" i="1" dirty="0">
                <a:solidFill>
                  <a:srgbClr val="FFFF00"/>
                </a:solidFill>
                <a:latin typeface="18 VAG Rounded Thin   55390"/>
              </a:rPr>
              <a:t>plunge into parallelism is actually a retreat from even greater challenges that thwart efficient silicon implementation of traditional </a:t>
            </a:r>
            <a:r>
              <a:rPr lang="en-US" sz="2800" i="1" dirty="0" err="1">
                <a:solidFill>
                  <a:srgbClr val="FFFF00"/>
                </a:solidFill>
                <a:latin typeface="18 VAG Rounded Thin   55390"/>
              </a:rPr>
              <a:t>uniprocessor</a:t>
            </a:r>
            <a:r>
              <a:rPr lang="en-US" sz="2800" i="1" dirty="0">
                <a:solidFill>
                  <a:srgbClr val="FFFF00"/>
                </a:solidFill>
                <a:latin typeface="18 VAG Rounded Thin   55390"/>
              </a:rPr>
              <a:t> architectures</a:t>
            </a:r>
            <a:r>
              <a:rPr lang="en-US" sz="2800" i="1" dirty="0">
                <a:latin typeface="18 VAG Rounded Thin   55390"/>
              </a:rPr>
              <a:t>.”</a:t>
            </a:r>
          </a:p>
          <a:p>
            <a:pPr marL="342900" indent="-342900">
              <a:buFont typeface="Times" charset="0"/>
              <a:buNone/>
            </a:pPr>
            <a:r>
              <a:rPr lang="en-US" sz="2800" dirty="0"/>
              <a:t>			 – Berkeley View, December 2006</a:t>
            </a:r>
          </a:p>
          <a:p>
            <a:pPr marL="342900" indent="-342900">
              <a:buFont typeface="Times" charset="0"/>
              <a:buNone/>
            </a:pPr>
            <a:endParaRPr lang="en-US" sz="2800" dirty="0"/>
          </a:p>
          <a:p>
            <a:pPr marL="342900" indent="-342900"/>
            <a:r>
              <a:rPr lang="en-US" sz="2800" dirty="0">
                <a:latin typeface="18 VAG Rounded Thin   55390"/>
              </a:rPr>
              <a:t>HW/SW Industry bet its future that breakthroughs will appear before it’s too late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view.eecs.berkeley.edu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divide the problem up </a:t>
            </a:r>
          </a:p>
          <a:p>
            <a:pPr lvl="1"/>
            <a:r>
              <a:rPr lang="en-US"/>
              <a:t>Time to hand out small “work units” to workers </a:t>
            </a:r>
          </a:p>
          <a:p>
            <a:pPr lvl="1"/>
            <a:r>
              <a:rPr lang="en-US"/>
              <a:t>All workers may not work equally fast</a:t>
            </a:r>
          </a:p>
          <a:p>
            <a:pPr lvl="1"/>
            <a:r>
              <a:rPr lang="en-US"/>
              <a:t>Some workers may fail </a:t>
            </a:r>
          </a:p>
          <a:p>
            <a:pPr lvl="1"/>
            <a:r>
              <a:rPr lang="en-US"/>
              <a:t>There may be contention for shared resources </a:t>
            </a:r>
          </a:p>
          <a:p>
            <a:pPr lvl="1"/>
            <a:r>
              <a:rPr lang="en-US"/>
              <a:t>Workers could overwriting each others’ answers</a:t>
            </a:r>
          </a:p>
          <a:p>
            <a:pPr lvl="1"/>
            <a:r>
              <a:rPr lang="en-US"/>
              <a:t>You may have to wait until the last worker returns to proceed (the slowest / weakest link problem)</a:t>
            </a:r>
          </a:p>
          <a:p>
            <a:pPr lvl="1"/>
            <a:r>
              <a:rPr lang="en-US"/>
              <a:t>There’s time to put the data back together 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/>
              <a:t>What if two people were calling withdraw at the same time?</a:t>
            </a:r>
          </a:p>
          <a:p>
            <a:pPr lvl="1"/>
            <a:r>
              <a:rPr lang="en-US"/>
              <a:t>E.g., balance=100 and two withdraw 75 each</a:t>
            </a:r>
          </a:p>
          <a:p>
            <a:pPr lvl="1"/>
            <a:r>
              <a:rPr lang="en-US"/>
              <a:t>Can anyone see what the problem </a:t>
            </a:r>
            <a:r>
              <a:rPr lang="en-US" i="1"/>
              <a:t>could </a:t>
            </a:r>
            <a:r>
              <a:rPr lang="en-US"/>
              <a:t>be?</a:t>
            </a:r>
          </a:p>
          <a:p>
            <a:pPr lvl="1"/>
            <a:r>
              <a:rPr lang="en-US"/>
              <a:t>This is a </a:t>
            </a:r>
            <a:r>
              <a:rPr lang="en-US">
                <a:solidFill>
                  <a:srgbClr val="FFFF00"/>
                </a:solidFill>
              </a:rPr>
              <a:t>race condition</a:t>
            </a:r>
          </a:p>
          <a:p>
            <a:r>
              <a:rPr lang="en-US"/>
              <a:t>In most languages, this is a problem. </a:t>
            </a:r>
          </a:p>
          <a:p>
            <a:pPr lvl="1"/>
            <a:r>
              <a:rPr lang="en-US"/>
              <a:t>In Scratch, the system doesn’t let two of these run at once.</a:t>
            </a:r>
          </a:p>
        </p:txBody>
      </p:sp>
      <p:pic>
        <p:nvPicPr>
          <p:cNvPr id="8" name="Content Placeholder 7" descr="withdraw.gi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4671" b="-5467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en.wikipedia.org/wiki/Concurrent_computing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/>
              <a:t>Two people need to draw a graph but there is only one pencil and one ruler.</a:t>
            </a:r>
          </a:p>
          <a:p>
            <a:pPr lvl="1"/>
            <a:r>
              <a:rPr lang="en-US"/>
              <a:t>One grabs the pencil</a:t>
            </a:r>
          </a:p>
          <a:p>
            <a:pPr lvl="1"/>
            <a:r>
              <a:rPr lang="en-US"/>
              <a:t>One grabs the ruler</a:t>
            </a:r>
          </a:p>
          <a:p>
            <a:pPr lvl="1"/>
            <a:r>
              <a:rPr lang="en-US"/>
              <a:t>Neither release what they hold, waiting for the other to release</a:t>
            </a:r>
          </a:p>
          <a:p>
            <a:r>
              <a:rPr lang="en-US">
                <a:solidFill>
                  <a:srgbClr val="FFFF00"/>
                </a:solidFill>
              </a:rPr>
              <a:t>Livelock</a:t>
            </a:r>
            <a:r>
              <a:rPr lang="en-US"/>
              <a:t> also possible</a:t>
            </a:r>
          </a:p>
          <a:p>
            <a:pPr lvl="1"/>
            <a:r>
              <a:rPr lang="en-US"/>
              <a:t>Movement, no progress</a:t>
            </a:r>
          </a:p>
          <a:p>
            <a:pPr lvl="1"/>
            <a:r>
              <a:rPr lang="en-US"/>
              <a:t>Dan and Luke demo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/>
              <a:t>Week 12’s lectures</a:t>
            </a:r>
          </a:p>
          <a:p>
            <a:r>
              <a:rPr lang="en-US"/>
              <a:t>Multiple computing “helpers” are </a:t>
            </a:r>
            <a:r>
              <a:rPr lang="en-US" u="sng"/>
              <a:t>different machines</a:t>
            </a:r>
          </a:p>
          <a:p>
            <a:r>
              <a:rPr lang="en-US"/>
              <a:t>Aka “distributed computing”</a:t>
            </a:r>
          </a:p>
          <a:p>
            <a:pPr lvl="1"/>
            <a:r>
              <a:rPr lang="en-US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&amp; Parallelism, 10 mi up…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1.85185E-6 L -0.10001 -0.52222 " pathEditMode="relative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Thin   55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Courier New" pitchFamily="100" charset="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 advClick="0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10000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46957</TotalTime>
  <Pages>47</Pages>
  <Words>1422</Words>
  <Application>Microsoft Macintosh PowerPoint</Application>
  <PresentationFormat>Letter Paper (8.5x11 in)</PresentationFormat>
  <Paragraphs>209</Paragraphs>
  <Slides>20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Metro</vt:lpstr>
      <vt:lpstr>“koomey’s law” – efficiency 2x every 18 mo</vt:lpstr>
      <vt:lpstr>Concurrency &amp; Parallelism, 10 mi up…</vt:lpstr>
      <vt:lpstr>Anatomy: 5 components of any Computer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Going Multi-core Helps Energy Efficiency</vt:lpstr>
      <vt:lpstr>Energy &amp; Power Considerations</vt:lpstr>
      <vt:lpstr>Parallelism again? What’s different this time?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2932</cp:revision>
  <cp:lastPrinted>2011-09-26T05:57:38Z</cp:lastPrinted>
  <dcterms:created xsi:type="dcterms:W3CDTF">2011-09-26T04:13:20Z</dcterms:created>
  <dcterms:modified xsi:type="dcterms:W3CDTF">2011-09-26T05:57:40Z</dcterms:modified>
</cp:coreProperties>
</file>